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1" r:id="rId5"/>
    <p:sldId id="270" r:id="rId6"/>
    <p:sldId id="260" r:id="rId7"/>
    <p:sldId id="262" r:id="rId8"/>
    <p:sldId id="263" r:id="rId9"/>
    <p:sldId id="265" r:id="rId10"/>
    <p:sldId id="266" r:id="rId11"/>
    <p:sldId id="267" r:id="rId12"/>
    <p:sldId id="264" r:id="rId13"/>
    <p:sldId id="268" r:id="rId14"/>
    <p:sldId id="271" r:id="rId15"/>
    <p:sldId id="269" r:id="rId16"/>
    <p:sldId id="257" r:id="rId17"/>
    <p:sldId id="272" r:id="rId18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gif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2703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74227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286867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63263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3888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19762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31523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276525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196709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 bwMode="auto">
          <a:xfrm>
            <a:off x="609599" y="0"/>
            <a:ext cx="3699641" cy="6857999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ctrTitle"/>
          </p:nvPr>
        </p:nvSpPr>
        <p:spPr>
          <a:xfrm>
            <a:off x="746234" y="1428402"/>
            <a:ext cx="3394842" cy="134269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5000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746234" y="4353452"/>
            <a:ext cx="3394842" cy="22785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ts val="2200"/>
              </a:lnSpc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4481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62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43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24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40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88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367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84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 smtClean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46234" y="2997066"/>
            <a:ext cx="3394842" cy="12895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bg1"/>
                </a:solidFill>
                <a:latin typeface="+mj-lt"/>
              </a:defRPr>
            </a:lvl1pPr>
            <a:lvl2pPr marL="336080" indent="0">
              <a:buNone/>
              <a:defRPr sz="1567">
                <a:solidFill>
                  <a:schemeClr val="bg1"/>
                </a:solidFill>
                <a:latin typeface="+mj-lt"/>
              </a:defRPr>
            </a:lvl2pPr>
            <a:lvl3pPr marL="560134" indent="0">
              <a:buNone/>
              <a:defRPr sz="1371">
                <a:solidFill>
                  <a:schemeClr val="bg1"/>
                </a:solidFill>
                <a:latin typeface="+mj-lt"/>
              </a:defRPr>
            </a:lvl3pPr>
            <a:lvl4pPr marL="784187" indent="0">
              <a:buNone/>
              <a:defRPr sz="1175">
                <a:solidFill>
                  <a:schemeClr val="bg1"/>
                </a:solidFill>
                <a:latin typeface="+mj-lt"/>
              </a:defRPr>
            </a:lvl4pPr>
            <a:lvl5pPr marL="1008241" indent="0">
              <a:buNone/>
              <a:defRPr sz="117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34" y="482497"/>
            <a:ext cx="1278487" cy="27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45466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24889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41865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66749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7471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06483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87679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37553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4355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AD73773-AD15-4BCE-AED0-52E87D271C7B}" type="datetimeFigureOut">
              <a:rPr lang="sv-SE" smtClean="0"/>
              <a:t>2015-01-22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21318D6-BD95-4C0B-AC19-ABF8CD1DB96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711077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gif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jpe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231188" cy="2075689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Roslyn Orchestrated CI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172969"/>
            <a:ext cx="6400800" cy="1225295"/>
          </a:xfrm>
        </p:spPr>
        <p:txBody>
          <a:bodyPr/>
          <a:lstStyle/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Consistent build, test and deployment both locally, on premise and in the in the cloud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324344" y="5202936"/>
            <a:ext cx="4764024" cy="14599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Mattias Karlsson - @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devlead</a:t>
            </a:r>
            <a:endParaRPr lang="en-US" dirty="0" smtClean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Partner &amp; </a:t>
            </a:r>
            <a:r>
              <a:rPr lang="en-US" dirty="0" err="1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Sr.Consultant</a:t>
            </a:r>
            <a:r>
              <a:rPr lang="en-US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@WCOMAB</a:t>
            </a:r>
          </a:p>
          <a:p>
            <a:pPr algn="r"/>
            <a:endParaRPr lang="sv-SE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4212" y="5050828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</a:pPr>
            <a:r>
              <a:rPr lang="sv-SE" dirty="0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Agenda</a:t>
            </a:r>
          </a:p>
          <a:p>
            <a:pPr>
              <a:spcAft>
                <a:spcPts val="0"/>
              </a:spcAft>
            </a:pPr>
            <a:r>
              <a:rPr lang="sv-SE" dirty="0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17:30  – </a:t>
            </a:r>
            <a:r>
              <a:rPr lang="sv-SE" dirty="0" err="1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Welcome</a:t>
            </a:r>
            <a:r>
              <a:rPr lang="sv-SE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sv-SE" dirty="0" err="1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socializing</a:t>
            </a:r>
            <a:endParaRPr lang="sv-SE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sv-SE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17:45 </a:t>
            </a:r>
            <a:r>
              <a:rPr lang="sv-SE" dirty="0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– </a:t>
            </a:r>
            <a:r>
              <a:rPr lang="sv-SE" dirty="0" err="1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Food</a:t>
            </a:r>
            <a:r>
              <a:rPr lang="sv-SE" dirty="0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sv-SE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 </a:t>
            </a:r>
            <a:r>
              <a:rPr lang="sv-SE" dirty="0" err="1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Competition</a:t>
            </a:r>
            <a:endParaRPr lang="sv-SE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sv-SE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18:15 </a:t>
            </a:r>
            <a:r>
              <a:rPr lang="sv-SE" dirty="0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– Presentation starts</a:t>
            </a:r>
            <a:endParaRPr lang="sv-SE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sv-SE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~19:30 </a:t>
            </a:r>
            <a:r>
              <a:rPr lang="sv-SE" dirty="0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– Price </a:t>
            </a:r>
            <a:r>
              <a:rPr lang="sv-SE" dirty="0" err="1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ceremony</a:t>
            </a:r>
            <a:r>
              <a:rPr lang="sv-SE" dirty="0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sv-SE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sv-SE" dirty="0" err="1" smtClean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socializing</a:t>
            </a:r>
            <a:endParaRPr lang="sv-SE" dirty="0">
              <a:effectLst/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375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>
                <a:latin typeface="Consolas" panose="020B0609020204030204" pitchFamily="49" charset="0"/>
                <a:cs typeface="Consolas" panose="020B0609020204030204" pitchFamily="49" charset="0"/>
              </a:rPr>
              <a:t>Cake</a:t>
            </a: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 bootstrapper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4212" y="2880000"/>
            <a:ext cx="8534400" cy="838200"/>
          </a:xfrm>
        </p:spPr>
        <p:txBody>
          <a:bodyPr/>
          <a:lstStyle/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Scaffold default build script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4212" y="3718200"/>
            <a:ext cx="8534401" cy="288580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choco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cake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-bootstrapper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Restart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endParaRPr lang="sv-S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Go to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repository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root</a:t>
            </a:r>
            <a:endParaRPr lang="sv-S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Install-Cake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-AppVeyor 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–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GitIgnore</a:t>
            </a:r>
            <a:endParaRPr lang="sv-S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.\build.ps1</a:t>
            </a:r>
          </a:p>
          <a:p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Done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  <a:p>
            <a:pPr marL="342900" indent="-342900">
              <a:buFont typeface="+mj-lt"/>
              <a:buAutoNum type="arabicPeriod"/>
            </a:pPr>
            <a:endParaRPr lang="sv-S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023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GitHub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4212" y="2880000"/>
            <a:ext cx="8534400" cy="838200"/>
          </a:xfrm>
        </p:spPr>
        <p:txBody>
          <a:bodyPr/>
          <a:lstStyle/>
          <a:p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Create</a:t>
            </a: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remote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repository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and push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local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repo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4211" y="3718200"/>
            <a:ext cx="8534401" cy="2728782"/>
          </a:xfrm>
        </p:spPr>
        <p:txBody>
          <a:bodyPr>
            <a:normAutofit/>
          </a:bodyPr>
          <a:lstStyle/>
          <a:p>
            <a:pPr marL="342900" indent="-342900" fontAlgn="ctr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Create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repository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342900" indent="-342900" fontAlgn="ctr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remote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origin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https://github.com/WCOMAB/Swenug20150122.git</a:t>
            </a:r>
          </a:p>
          <a:p>
            <a:pPr marL="342900" indent="-342900" fontAlgn="ctr">
              <a:buFont typeface="+mj-lt"/>
              <a:buAutoNum type="arabicPeriod"/>
            </a:pP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push -u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origin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master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555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AppVeyor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4212" y="2880000"/>
            <a:ext cx="8534400" cy="838200"/>
          </a:xfrm>
        </p:spPr>
        <p:txBody>
          <a:bodyPr/>
          <a:lstStyle/>
          <a:p>
            <a:r>
              <a:rPr lang="en-CA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Continuous Delivery service for </a:t>
            </a:r>
            <a:r>
              <a:rPr lang="en-CA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developers</a:t>
            </a:r>
            <a:endParaRPr lang="en-CA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4211" y="3718200"/>
            <a:ext cx="8534401" cy="122766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project</a:t>
            </a:r>
            <a:endParaRPr lang="sv-S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Start new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build</a:t>
            </a:r>
            <a:endParaRPr lang="sv-S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Commit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some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new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code</a:t>
            </a:r>
            <a:endParaRPr lang="sv-S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11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NUGET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4212" y="2880000"/>
            <a:ext cx="10581196" cy="838200"/>
          </a:xfrm>
        </p:spPr>
        <p:txBody>
          <a:bodyPr/>
          <a:lstStyle/>
          <a:p>
            <a:r>
              <a:rPr lang="en-US" dirty="0"/>
              <a:t>NuGet is the package manager for the Microsoft development </a:t>
            </a:r>
            <a:r>
              <a:rPr lang="en-US" dirty="0" smtClean="0"/>
              <a:t>platform</a:t>
            </a:r>
            <a:endParaRPr lang="en-CA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4211" y="3718200"/>
            <a:ext cx="8534401" cy="122766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uget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spec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Swenug20150122.csproj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nuget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pack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Cake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pack</a:t>
            </a:r>
            <a:endParaRPr lang="sv-S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33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MyGET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4212" y="2880000"/>
            <a:ext cx="8534400" cy="838200"/>
          </a:xfrm>
        </p:spPr>
        <p:txBody>
          <a:bodyPr/>
          <a:lstStyle/>
          <a:p>
            <a:r>
              <a:rPr lang="en-CA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HOSTED PUBLIC &amp; PRIVAT NUGET FEEDS</a:t>
            </a:r>
            <a:endParaRPr lang="en-CA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4211" y="3718200"/>
            <a:ext cx="8534401" cy="122766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Create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feed</a:t>
            </a:r>
            <a:endParaRPr lang="sv-S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Publish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package</a:t>
            </a:r>
            <a:endParaRPr lang="sv-SE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Commit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some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new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code</a:t>
            </a:r>
            <a:endParaRPr lang="sv-S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3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500" y="1180607"/>
            <a:ext cx="8534400" cy="1507067"/>
          </a:xfrm>
        </p:spPr>
        <p:txBody>
          <a:bodyPr/>
          <a:lstStyle/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“Hello CI” - Summary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9081" y="2687674"/>
            <a:ext cx="65720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Create Foo.sln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Chocolatey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GIT &amp;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Create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repository</a:t>
            </a:r>
            <a:endParaRPr lang="sv-S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Cake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bootstrapper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GitHub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AppVeyor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MyGet</a:t>
            </a:r>
          </a:p>
          <a:p>
            <a:pPr marL="342900" indent="-342900">
              <a:buFont typeface="+mj-lt"/>
              <a:buAutoNum type="arabicPeriod"/>
            </a:pP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sv-S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Content Placeholder 6"/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816" y="976241"/>
            <a:ext cx="4848000" cy="36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247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3" grpId="3"/>
      <p:bldP spid="3" grpId="4"/>
      <p:bldP spid="3" grpId="5"/>
      <p:bldP spid="3" grpId="6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3504" y="0"/>
            <a:ext cx="3712464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46234" y="956937"/>
            <a:ext cx="3394842" cy="4714190"/>
          </a:xfrm>
        </p:spPr>
        <p:txBody>
          <a:bodyPr>
            <a:normAutofit fontScale="55000" lnSpcReduction="20000"/>
          </a:bodyPr>
          <a:lstStyle/>
          <a:p>
            <a:r>
              <a:rPr lang="nn-NO" sz="12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THANK YOU!</a:t>
            </a:r>
            <a:endParaRPr lang="nn-NO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nn-NO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WCOM AB</a:t>
            </a:r>
          </a:p>
          <a:p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Kråketorpsgatan </a:t>
            </a:r>
            <a:r>
              <a:rPr lang="nn-NO" dirty="0">
                <a:latin typeface="Consolas" panose="020B0609020204030204" pitchFamily="49" charset="0"/>
                <a:cs typeface="Consolas" panose="020B0609020204030204" pitchFamily="49" charset="0"/>
              </a:rPr>
              <a:t>26</a:t>
            </a:r>
            <a:br>
              <a:rPr lang="nn-NO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nn-NO" dirty="0">
                <a:latin typeface="Consolas" panose="020B0609020204030204" pitchFamily="49" charset="0"/>
                <a:cs typeface="Consolas" panose="020B0609020204030204" pitchFamily="49" charset="0"/>
              </a:rPr>
              <a:t>431 53 </a:t>
            </a:r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Mölndal</a:t>
            </a:r>
            <a:b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nn-NO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www.wcom.se</a:t>
            </a:r>
          </a:p>
          <a:p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info@wcom.se</a:t>
            </a:r>
          </a:p>
          <a:p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@wcomab</a:t>
            </a:r>
            <a:b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nn-NO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031-726 99 00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34" y="199131"/>
            <a:ext cx="3394842" cy="6340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35" y="6016927"/>
            <a:ext cx="3394841" cy="70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92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3504" y="0"/>
            <a:ext cx="3712464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46234" y="956937"/>
            <a:ext cx="3394842" cy="4714190"/>
          </a:xfrm>
        </p:spPr>
        <p:txBody>
          <a:bodyPr>
            <a:normAutofit fontScale="55000" lnSpcReduction="20000"/>
          </a:bodyPr>
          <a:lstStyle/>
          <a:p>
            <a:r>
              <a:rPr lang="nn-NO" sz="12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THANK YOU!</a:t>
            </a:r>
            <a:endParaRPr lang="nn-NO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nn-NO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WCOM AB</a:t>
            </a:r>
          </a:p>
          <a:p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Kråketorpsgatan </a:t>
            </a:r>
            <a:r>
              <a:rPr lang="nn-NO" dirty="0">
                <a:latin typeface="Consolas" panose="020B0609020204030204" pitchFamily="49" charset="0"/>
                <a:cs typeface="Consolas" panose="020B0609020204030204" pitchFamily="49" charset="0"/>
              </a:rPr>
              <a:t>26</a:t>
            </a:r>
            <a:br>
              <a:rPr lang="nn-NO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nn-NO" dirty="0">
                <a:latin typeface="Consolas" panose="020B0609020204030204" pitchFamily="49" charset="0"/>
                <a:cs typeface="Consolas" panose="020B0609020204030204" pitchFamily="49" charset="0"/>
              </a:rPr>
              <a:t>431 53 </a:t>
            </a:r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Mölndal</a:t>
            </a:r>
            <a:b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nn-NO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www.wcom.se</a:t>
            </a:r>
          </a:p>
          <a:p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info@wcom.se</a:t>
            </a:r>
          </a:p>
          <a:p>
            <a: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  <a:t>@wcomab</a:t>
            </a:r>
            <a:br>
              <a:rPr lang="nn-NO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nn-NO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031-726 99 00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34" y="199131"/>
            <a:ext cx="3394842" cy="6340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35" y="6016927"/>
            <a:ext cx="3394841" cy="70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99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6447" y="375363"/>
            <a:ext cx="6772940" cy="6114196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MISSION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2400" dirty="0" smtClean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Raise quality &amp; consistency thru automation</a:t>
            </a:r>
            <a:b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2400" dirty="0" smtClean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REQUIREMENTS</a:t>
            </a:r>
            <a:endParaRPr lang="en-US" sz="2800" dirty="0" smtClean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 intrusive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Low friction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Low maintenance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Multi 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environment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 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limitations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Simple.</a:t>
            </a:r>
            <a:endParaRPr lang="sv-SE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102981" y="11541"/>
            <a:ext cx="6123709" cy="6841841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73345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543" y="1318827"/>
            <a:ext cx="4674598" cy="1030966"/>
          </a:xfrm>
        </p:spPr>
        <p:txBody>
          <a:bodyPr>
            <a:normAutofit fontScale="90000"/>
          </a:bodyPr>
          <a:lstStyle/>
          <a:p>
            <a:r>
              <a:rPr lang="en-US" sz="6000" dirty="0">
                <a:latin typeface="Consolas" panose="020B0609020204030204" pitchFamily="49" charset="0"/>
                <a:cs typeface="Consolas" panose="020B0609020204030204" pitchFamily="49" charset="0"/>
              </a:rPr>
              <a:t>REALITY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sv-SE" sz="31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Rectangle 2"/>
          <p:cNvSpPr>
            <a:spLocks/>
          </p:cNvSpPr>
          <p:nvPr/>
        </p:nvSpPr>
        <p:spPr>
          <a:xfrm>
            <a:off x="6040145" y="0"/>
            <a:ext cx="6247552" cy="6858000"/>
          </a:xfrm>
          <a:prstGeom prst="rect">
            <a:avLst/>
          </a:prstGeom>
          <a:blipFill>
            <a:blip r:embed="rId2">
              <a:alphaModFix amt="1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9543" y="2349793"/>
            <a:ext cx="56300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cap="none" dirty="0" smtClean="0">
                <a:latin typeface="Consolas" panose="020B0609020204030204" pitchFamily="49" charset="0"/>
                <a:cs typeface="Consolas" panose="020B0609020204030204" pitchFamily="49" charset="0"/>
              </a:rPr>
              <a:t>c:\src&gt; (</a:t>
            </a:r>
            <a:r>
              <a:rPr lang="en-US" cap="non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gc</a:t>
            </a:r>
            <a:r>
              <a:rPr lang="en-US" cap="none" dirty="0" smtClean="0">
                <a:latin typeface="Consolas" panose="020B0609020204030204" pitchFamily="49" charset="0"/>
                <a:cs typeface="Consolas" panose="020B0609020204030204" pitchFamily="49" charset="0"/>
              </a:rPr>
              <a:t>*.</a:t>
            </a:r>
            <a:r>
              <a:rPr lang="en-US" cap="non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csproj</a:t>
            </a:r>
            <a:r>
              <a:rPr lang="en-US" cap="none" dirty="0" smtClean="0"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n-US" cap="non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recurse|measure</a:t>
            </a:r>
            <a:r>
              <a:rPr lang="en-US" cap="none" dirty="0" smtClean="0">
                <a:latin typeface="Consolas" panose="020B0609020204030204" pitchFamily="49" charset="0"/>
                <a:cs typeface="Consolas" panose="020B0609020204030204" pitchFamily="49" charset="0"/>
              </a:rPr>
              <a:t>).count</a:t>
            </a:r>
            <a:br>
              <a:rPr lang="en-US" cap="non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cap="none" dirty="0" smtClean="0">
                <a:latin typeface="Consolas" panose="020B0609020204030204" pitchFamily="49" charset="0"/>
                <a:cs typeface="Consolas" panose="020B0609020204030204" pitchFamily="49" charset="0"/>
              </a:rPr>
              <a:t>1361</a:t>
            </a:r>
            <a:br>
              <a:rPr lang="en-US" cap="non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cap="none" dirty="0" smtClean="0">
                <a:latin typeface="Consolas" panose="020B0609020204030204" pitchFamily="49" charset="0"/>
                <a:cs typeface="Consolas" panose="020B0609020204030204" pitchFamily="49" charset="0"/>
              </a:rPr>
              <a:t>c:\src&gt;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Left Arrow 6"/>
          <p:cNvSpPr/>
          <p:nvPr/>
        </p:nvSpPr>
        <p:spPr>
          <a:xfrm rot="1434145">
            <a:off x="1026041" y="2696344"/>
            <a:ext cx="1137683" cy="696433"/>
          </a:xfrm>
          <a:prstGeom prst="leftArrow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77440" y="3273123"/>
            <a:ext cx="2889504" cy="2807637"/>
          </a:xfrm>
          <a:prstGeom prst="rect">
            <a:avLst/>
          </a:prstGeom>
          <a:blipFill dpi="0" rotWithShape="1">
            <a:blip r:embed="rId3">
              <a:alphaModFix amt="80000"/>
            </a:blip>
            <a:srcRect/>
            <a:stretch>
              <a:fillRect/>
            </a:stretch>
          </a:blip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136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7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03" y="510757"/>
            <a:ext cx="8534400" cy="778548"/>
          </a:xfrm>
        </p:spPr>
        <p:txBody>
          <a:bodyPr/>
          <a:lstStyle/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THE STACK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359" y="1401914"/>
            <a:ext cx="1849536" cy="6084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359" y="3209575"/>
            <a:ext cx="2895984" cy="6084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359" y="2340923"/>
            <a:ext cx="1901250" cy="608400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712904" y="5257136"/>
            <a:ext cx="1525684" cy="608400"/>
            <a:chOff x="685564" y="6010348"/>
            <a:chExt cx="1525684" cy="6084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564" y="6010348"/>
              <a:ext cx="612483" cy="608400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1393395" y="6129882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Stash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44972" y="2224911"/>
            <a:ext cx="1780531" cy="676239"/>
            <a:chOff x="617632" y="2978123"/>
            <a:chExt cx="1780531" cy="67623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7632" y="2978123"/>
              <a:ext cx="813600" cy="676239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1431232" y="3131576"/>
              <a:ext cx="9669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GitHub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12346" y="1334585"/>
            <a:ext cx="2141181" cy="813600"/>
            <a:chOff x="617633" y="3880694"/>
            <a:chExt cx="2141181" cy="8136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633" y="3880694"/>
              <a:ext cx="813600" cy="813600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1434412" y="4070586"/>
              <a:ext cx="13244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Bitbucket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743926" y="4167414"/>
            <a:ext cx="1279224" cy="608400"/>
            <a:chOff x="716586" y="4920626"/>
            <a:chExt cx="1279224" cy="608400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586" y="4920626"/>
              <a:ext cx="608400" cy="608400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1431232" y="5040160"/>
              <a:ext cx="564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TFS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247663" y="1390179"/>
            <a:ext cx="2076505" cy="608400"/>
            <a:chOff x="3220323" y="2143391"/>
            <a:chExt cx="2076505" cy="6084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0323" y="2143391"/>
              <a:ext cx="608400" cy="608400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3975632" y="2310613"/>
              <a:ext cx="1321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CakeBuild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65383" y="3262939"/>
            <a:ext cx="1324126" cy="423153"/>
            <a:chOff x="716586" y="5760513"/>
            <a:chExt cx="1324126" cy="423153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586" y="5760513"/>
              <a:ext cx="608400" cy="423153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1476134" y="5814334"/>
              <a:ext cx="564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VSO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3247663" y="2258830"/>
            <a:ext cx="1953073" cy="608400"/>
            <a:chOff x="3220323" y="3012042"/>
            <a:chExt cx="1953073" cy="6084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0323" y="3012042"/>
              <a:ext cx="608400" cy="608400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3975632" y="3131576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AppVeyor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247663" y="3229482"/>
            <a:ext cx="2586259" cy="609600"/>
            <a:chOff x="3220323" y="3982694"/>
            <a:chExt cx="2586259" cy="6096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0323" y="3982694"/>
              <a:ext cx="609600" cy="609600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3975632" y="4070586"/>
              <a:ext cx="18309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Visual Studio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pic>
        <p:nvPicPr>
          <p:cNvPr id="40" name="Picture 3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26" y="6161612"/>
            <a:ext cx="1080000" cy="517365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1471117" y="6281726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Kiln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565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03" y="510757"/>
            <a:ext cx="8534400" cy="778548"/>
          </a:xfrm>
        </p:spPr>
        <p:txBody>
          <a:bodyPr/>
          <a:lstStyle/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THE STACK - DEMOED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44972" y="3074241"/>
            <a:ext cx="8615891" cy="1074142"/>
            <a:chOff x="644972" y="1356259"/>
            <a:chExt cx="8615891" cy="107414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4972" y="1356259"/>
              <a:ext cx="813600" cy="676239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1458572" y="1509712"/>
              <a:ext cx="9669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GitHub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716863" y="1507071"/>
              <a:ext cx="55440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GitHub is a code host for GIT repositories in the cloud, with unique collaborative features.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38794" y="2119008"/>
            <a:ext cx="8557599" cy="810912"/>
            <a:chOff x="638794" y="3571942"/>
            <a:chExt cx="8557599" cy="81091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794" y="3571942"/>
              <a:ext cx="608400" cy="608400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1394103" y="3739164"/>
              <a:ext cx="1321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latin typeface="Consolas" panose="020B0609020204030204" pitchFamily="49" charset="0"/>
                  <a:cs typeface="Consolas" panose="020B0609020204030204" pitchFamily="49" charset="0"/>
                </a:rPr>
                <a:t>CakeBuild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652393" y="3736523"/>
              <a:ext cx="554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Cake (C# Make) is a build automation system.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38794" y="4292704"/>
            <a:ext cx="8557599" cy="763224"/>
            <a:chOff x="638794" y="4448286"/>
            <a:chExt cx="8557599" cy="76322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794" y="4448286"/>
              <a:ext cx="608400" cy="608400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1394103" y="4567820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AppVeyor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652393" y="4565179"/>
              <a:ext cx="554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Continuous Delivery service for Windows in the Cloud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38794" y="1365087"/>
            <a:ext cx="8557599" cy="609600"/>
            <a:chOff x="638794" y="2497420"/>
            <a:chExt cx="8557599" cy="6096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794" y="2497420"/>
              <a:ext cx="609600" cy="609600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1394103" y="2585312"/>
              <a:ext cx="18309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Visual Studio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652393" y="2582671"/>
              <a:ext cx="554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The environment we know and love </a:t>
              </a:r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  <a:sym typeface="Wingdings" panose="05000000000000000000" pitchFamily="2" charset="2"/>
                </a:rPr>
                <a:t>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38794" y="5990901"/>
            <a:ext cx="8557599" cy="682111"/>
            <a:chOff x="638794" y="5718587"/>
            <a:chExt cx="8557599" cy="682111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794" y="5718587"/>
              <a:ext cx="1901250" cy="608400"/>
            </a:xfrm>
            <a:prstGeom prst="rect">
              <a:avLst/>
            </a:prstGeom>
          </p:spPr>
        </p:pic>
        <p:sp>
          <p:nvSpPr>
            <p:cNvPr id="46" name="TextBox 45"/>
            <p:cNvSpPr txBox="1"/>
            <p:nvPr/>
          </p:nvSpPr>
          <p:spPr>
            <a:xfrm>
              <a:off x="3652393" y="5754367"/>
              <a:ext cx="554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MyGet delivers a NuGet-as-a-Service </a:t>
              </a:r>
              <a:r>
                <a:rPr lang="en-US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private &amp; public feeds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64651" y="5200249"/>
            <a:ext cx="8531742" cy="646331"/>
            <a:chOff x="664651" y="5273419"/>
            <a:chExt cx="8531742" cy="646331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651" y="5273419"/>
              <a:ext cx="1849536" cy="608400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3652393" y="5273419"/>
              <a:ext cx="554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NuGet is the package manager for the Microsoft development platform including .NET.</a:t>
              </a:r>
              <a:endParaRPr lang="sv-SE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260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500" y="1180607"/>
            <a:ext cx="8534400" cy="1507067"/>
          </a:xfrm>
        </p:spPr>
        <p:txBody>
          <a:bodyPr/>
          <a:lstStyle/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“Hello CI” - Demo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9081" y="2687674"/>
            <a:ext cx="65720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Create Foo.sln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Chocolatey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GIT &amp;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Create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repository</a:t>
            </a:r>
            <a:endParaRPr lang="sv-S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Cake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bootstrapper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GitHub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AppVeyor</a:t>
            </a:r>
          </a:p>
          <a:p>
            <a:pPr marL="342900" indent="-342900">
              <a:buFont typeface="+mj-lt"/>
              <a:buAutoNum type="arabicPeriod"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MyGet</a:t>
            </a:r>
          </a:p>
          <a:p>
            <a:pPr marL="342900" indent="-342900">
              <a:buFont typeface="+mj-lt"/>
              <a:buAutoNum type="arabicPeriod"/>
            </a:pP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Lets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do it!</a:t>
            </a:r>
          </a:p>
          <a:p>
            <a:pPr marL="342900" indent="-342900">
              <a:buFont typeface="+mj-lt"/>
              <a:buAutoNum type="arabicPeriod"/>
            </a:pP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Content Placeholder 6"/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816" y="976241"/>
            <a:ext cx="4848000" cy="36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00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3" grpId="3"/>
      <p:bldP spid="3" grpId="4"/>
      <p:bldP spid="3" grpId="5"/>
      <p:bldP spid="3" grpId="6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FOO.SLN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4212" y="2880000"/>
            <a:ext cx="8534400" cy="838200"/>
          </a:xfrm>
        </p:spPr>
        <p:txBody>
          <a:bodyPr/>
          <a:lstStyle/>
          <a:p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Create</a:t>
            </a: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Simple .net C#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Assembly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4211" y="3718200"/>
            <a:ext cx="8534401" cy="1227667"/>
          </a:xfrm>
        </p:spPr>
        <p:txBody>
          <a:bodyPr/>
          <a:lstStyle/>
          <a:p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535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 Chocolatey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4212" y="2880000"/>
            <a:ext cx="8534400" cy="838200"/>
          </a:xfrm>
        </p:spPr>
        <p:txBody>
          <a:bodyPr/>
          <a:lstStyle/>
          <a:p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Easily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done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via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command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prompt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4212" y="3787681"/>
            <a:ext cx="8534401" cy="2834792"/>
          </a:xfrm>
        </p:spPr>
        <p:txBody>
          <a:bodyPr>
            <a:normAutofit/>
          </a:bodyPr>
          <a:lstStyle/>
          <a:p>
            <a:pPr marL="342900" indent="-342900" fontAlgn="ctr">
              <a:buFont typeface="+mj-lt"/>
              <a:buAutoNum type="arabicPeriod"/>
            </a:pP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Admin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endParaRPr lang="sv-S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 fontAlgn="ctr">
              <a:buFont typeface="+mj-lt"/>
              <a:buAutoNum type="arabicPeriod"/>
            </a:pP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Set-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ExecutionPolicy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Unrestricted</a:t>
            </a:r>
            <a:endParaRPr lang="sv-S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 fontAlgn="ctr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iex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((new-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net.webclient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DownloadString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('https://chocolatey.org/install.ps1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  <a:p>
            <a:pPr fontAlgn="ctr"/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289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 GIT &amp; </a:t>
            </a:r>
            <a:r>
              <a:rPr lang="sv-SE" dirty="0" err="1">
                <a:latin typeface="Consolas" panose="020B0609020204030204" pitchFamily="49" charset="0"/>
                <a:cs typeface="Consolas" panose="020B0609020204030204" pitchFamily="49" charset="0"/>
              </a:rPr>
              <a:t>Create</a:t>
            </a: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atin typeface="Consolas" panose="020B0609020204030204" pitchFamily="49" charset="0"/>
                <a:cs typeface="Consolas" panose="020B0609020204030204" pitchFamily="49" charset="0"/>
              </a:rPr>
              <a:t>repository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4212" y="2880000"/>
            <a:ext cx="8534400" cy="838200"/>
          </a:xfrm>
        </p:spPr>
        <p:txBody>
          <a:bodyPr/>
          <a:lstStyle/>
          <a:p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chocolatey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4211" y="3718199"/>
            <a:ext cx="8534401" cy="3052056"/>
          </a:xfrm>
        </p:spPr>
        <p:txBody>
          <a:bodyPr>
            <a:normAutofit fontScale="85000" lnSpcReduction="10000"/>
          </a:bodyPr>
          <a:lstStyle/>
          <a:p>
            <a:pPr marL="342900" indent="-342900" fontAlgn="ctr">
              <a:buFont typeface="+mj-lt"/>
              <a:buAutoNum type="arabicPeriod"/>
            </a:pPr>
            <a:r>
              <a:rPr lang="sv-SE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choco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poshgit</a:t>
            </a:r>
            <a:endParaRPr lang="sv-S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 fontAlgn="ctr">
              <a:buFont typeface="+mj-lt"/>
              <a:buAutoNum type="arabicPeriod"/>
            </a:pP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Restart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endParaRPr lang="sv-S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 fontAlgn="ctr">
              <a:buFont typeface="+mj-lt"/>
              <a:buAutoNum type="arabicPeriod"/>
            </a:pP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echo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"# Swenug20150122" &gt;&gt; README.md</a:t>
            </a:r>
          </a:p>
          <a:p>
            <a:pPr marL="342900" indent="-342900" fontAlgn="ctr">
              <a:buFont typeface="+mj-lt"/>
              <a:buAutoNum type="arabicPeriod"/>
            </a:pP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echo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"Test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repository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for [Swenug presentation](http://www.swenug.se/events/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gbg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roslyn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-baserad-automatisk-bygg-publicering-lokalt-i-molnet)" &gt;&gt; README.md</a:t>
            </a:r>
          </a:p>
          <a:p>
            <a:pPr marL="342900" indent="-342900" fontAlgn="ctr">
              <a:buFont typeface="+mj-lt"/>
              <a:buAutoNum type="arabicPeriod"/>
            </a:pP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endParaRPr lang="sv-S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 fontAlgn="ctr">
              <a:buFont typeface="+mj-lt"/>
              <a:buAutoNum type="arabicPeriod"/>
            </a:pP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README.md</a:t>
            </a:r>
          </a:p>
          <a:p>
            <a:pPr marL="342900" indent="-342900" fontAlgn="ctr">
              <a:buFont typeface="+mj-lt"/>
              <a:buAutoNum type="arabicPeriod"/>
            </a:pP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commit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-m "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First</a:t>
            </a:r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commit</a:t>
            </a:r>
            <a:r>
              <a:rPr lang="sv-S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fontAlgn="ctr"/>
            <a:r>
              <a:rPr lang="sv-S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141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1757</TotalTime>
  <Words>399</Words>
  <Application>Microsoft Office PowerPoint</Application>
  <PresentationFormat>Widescreen</PresentationFormat>
  <Paragraphs>123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Century Gothic</vt:lpstr>
      <vt:lpstr>Consolas</vt:lpstr>
      <vt:lpstr>Segoe UI</vt:lpstr>
      <vt:lpstr>Wingdings</vt:lpstr>
      <vt:lpstr>Wingdings 3</vt:lpstr>
      <vt:lpstr>Slice</vt:lpstr>
      <vt:lpstr>Roslyn Orchestrated CI</vt:lpstr>
      <vt:lpstr>PowerPoint Presentation</vt:lpstr>
      <vt:lpstr>REALITY </vt:lpstr>
      <vt:lpstr>THE STACK</vt:lpstr>
      <vt:lpstr>THE STACK - DEMOED</vt:lpstr>
      <vt:lpstr>“Hello CI” - Demo</vt:lpstr>
      <vt:lpstr>FOO.SLN</vt:lpstr>
      <vt:lpstr>Install Chocolatey</vt:lpstr>
      <vt:lpstr>Install GIT &amp; Create repository</vt:lpstr>
      <vt:lpstr>Cake bootstrapper</vt:lpstr>
      <vt:lpstr>GitHub</vt:lpstr>
      <vt:lpstr>AppVeyor</vt:lpstr>
      <vt:lpstr>NUGET</vt:lpstr>
      <vt:lpstr>MyGET</vt:lpstr>
      <vt:lpstr>“Hello CI” - Summary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Roslyn Orchestrated CI</dc:title>
  <dc:creator>Mattias Karlsson</dc:creator>
  <cp:lastModifiedBy>Mattias Karlsson</cp:lastModifiedBy>
  <cp:revision>50</cp:revision>
  <dcterms:created xsi:type="dcterms:W3CDTF">2015-01-20T20:28:16Z</dcterms:created>
  <dcterms:modified xsi:type="dcterms:W3CDTF">2015-01-22T15:36:11Z</dcterms:modified>
</cp:coreProperties>
</file>